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6D40954-C27E-4999-BA98-35C50D427B8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8E0D52-FE8C-4114-A3C0-B8861774E7C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If production takes a long time to adjust to price increase, then product has a </a:t>
            </a:r>
            <a:r>
              <a:rPr lang="en-US" sz="2200" b="1" i="1" dirty="0">
                <a:solidFill>
                  <a:srgbClr val="FFFF00"/>
                </a:solidFill>
              </a:rPr>
              <a:t>inelastic supply</a:t>
            </a:r>
            <a:r>
              <a:rPr lang="en-US" sz="2200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07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Section 2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Entrepreneurs need to consider marginal benefits and costs when deciding how much output to produce.</a:t>
            </a:r>
          </a:p>
          <a:p>
            <a:r>
              <a:rPr lang="en-US" sz="2200" b="1" i="1" dirty="0">
                <a:solidFill>
                  <a:srgbClr val="FFFF00"/>
                </a:solidFill>
              </a:rPr>
              <a:t>Marginal product of </a:t>
            </a:r>
            <a:r>
              <a:rPr lang="en-US" sz="2200" dirty="0" smtClean="0">
                <a:solidFill>
                  <a:srgbClr val="FFFF00"/>
                </a:solidFill>
              </a:rPr>
              <a:t>labor is the </a:t>
            </a:r>
            <a:r>
              <a:rPr lang="en-US" sz="2200" dirty="0">
                <a:solidFill>
                  <a:srgbClr val="FFFF00"/>
                </a:solidFill>
              </a:rPr>
              <a:t>change in output from hiring 1 more additional unit of labor.   (How much more stuff is produced with additional employees.)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As an entrepreneur invests in more labor, while keeping capital constant, the product of labor first increases then falls.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647700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i="1" dirty="0">
                <a:solidFill>
                  <a:srgbClr val="FFFF00"/>
                </a:solidFill>
              </a:rPr>
              <a:t>Increasing marginal returns</a:t>
            </a:r>
            <a:r>
              <a:rPr lang="en-US" sz="2200" dirty="0">
                <a:solidFill>
                  <a:srgbClr val="FFFF00"/>
                </a:solidFill>
              </a:rPr>
              <a:t>- marginal product of labor increases as the number of workers increase. (Output increase with more workers.)</a:t>
            </a:r>
          </a:p>
          <a:p>
            <a:r>
              <a:rPr lang="en-US" sz="2200" b="1" i="1" dirty="0">
                <a:solidFill>
                  <a:srgbClr val="FFFF00"/>
                </a:solidFill>
              </a:rPr>
              <a:t>Diminishing marginal returns</a:t>
            </a:r>
            <a:r>
              <a:rPr lang="en-US" sz="2200" dirty="0">
                <a:solidFill>
                  <a:srgbClr val="FFFF00"/>
                </a:solidFill>
              </a:rPr>
              <a:t>- a level of production where the marginal product of labor decreases as the number of workers increase. (Output decreases with more workers.)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The most profitable level of output is where marginal revenue, the additional income from selling 1 more unit of a good is equal to marginal cost, the cost of producing 1 more unit of a good. Cost to make = price of product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26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Section 3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Several non- price factors can raise or lower the supply of a good at all prices, or cause it to shift to the left or right.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1. </a:t>
            </a:r>
            <a:r>
              <a:rPr lang="en-US" sz="2200" b="1" i="1" dirty="0">
                <a:solidFill>
                  <a:srgbClr val="FFFF00"/>
                </a:solidFill>
              </a:rPr>
              <a:t>Input costs- </a:t>
            </a:r>
            <a:r>
              <a:rPr lang="en-US" sz="2200" dirty="0">
                <a:solidFill>
                  <a:srgbClr val="FFFF00"/>
                </a:solidFill>
              </a:rPr>
              <a:t>when inputs (resources) become more expensive, supply falls and the supply curve shifts to the left. If inputs become cheaper, supply rises and shifts to the right.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7467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2. </a:t>
            </a:r>
            <a:r>
              <a:rPr lang="en-US" sz="2200" b="1" i="1" dirty="0">
                <a:solidFill>
                  <a:srgbClr val="FFFF00"/>
                </a:solidFill>
              </a:rPr>
              <a:t>Technology</a:t>
            </a:r>
            <a:r>
              <a:rPr lang="en-US" sz="2200" dirty="0">
                <a:solidFill>
                  <a:srgbClr val="FFFF00"/>
                </a:solidFill>
              </a:rPr>
              <a:t>- new technology can lower the cost of production and increase supply, shifting curve to the right.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" y="2362200"/>
            <a:ext cx="8631936" cy="41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3. </a:t>
            </a:r>
            <a:r>
              <a:rPr lang="en-US" sz="2200" b="1" i="1" dirty="0">
                <a:solidFill>
                  <a:srgbClr val="FFFF00"/>
                </a:solidFill>
              </a:rPr>
              <a:t>Government regulation- </a:t>
            </a:r>
            <a:r>
              <a:rPr lang="en-US" sz="2200" dirty="0">
                <a:solidFill>
                  <a:srgbClr val="FFFF00"/>
                </a:solidFill>
              </a:rPr>
              <a:t>government encourages suppliers to produce more with </a:t>
            </a:r>
            <a:r>
              <a:rPr lang="en-US" sz="2200" dirty="0" smtClean="0">
                <a:solidFill>
                  <a:srgbClr val="FFFF00"/>
                </a:solidFill>
              </a:rPr>
              <a:t>subsidies </a:t>
            </a:r>
            <a:r>
              <a:rPr lang="en-US" sz="2200" dirty="0">
                <a:solidFill>
                  <a:srgbClr val="FFFF00"/>
                </a:solidFill>
              </a:rPr>
              <a:t>or government </a:t>
            </a:r>
            <a:r>
              <a:rPr lang="en-US" sz="2200" dirty="0" smtClean="0">
                <a:solidFill>
                  <a:srgbClr val="FFFF00"/>
                </a:solidFill>
              </a:rPr>
              <a:t>money </a:t>
            </a:r>
            <a:r>
              <a:rPr lang="en-US" sz="2200" dirty="0">
                <a:solidFill>
                  <a:srgbClr val="FFFF00"/>
                </a:solidFill>
              </a:rPr>
              <a:t>given to a business or market in order to increase supply.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Government can also reduce supply with excise taxes, which is a tax on the production of a good. Ex. Cigarettes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5,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FFF00"/>
                </a:solidFill>
              </a:rPr>
              <a:t>Other factors that affect supply are: worker productivity, price expectations, the number of suppliers in the market and competition from foreign suppliers</a:t>
            </a:r>
            <a:r>
              <a:rPr lang="en-US" sz="2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If sellers expect the price of goods they have to increase dramatically in the future, they will store the goods until the price rises</a:t>
            </a:r>
          </a:p>
          <a:p>
            <a:endParaRPr lang="en-US" sz="2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Supply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is </a:t>
            </a:r>
            <a:r>
              <a:rPr lang="en-US" sz="2200" dirty="0">
                <a:solidFill>
                  <a:srgbClr val="FFFF00"/>
                </a:solidFill>
              </a:rPr>
              <a:t>the amount of goods and </a:t>
            </a:r>
            <a:r>
              <a:rPr lang="en-US" sz="2200" dirty="0" smtClean="0">
                <a:solidFill>
                  <a:srgbClr val="FFFF00"/>
                </a:solidFill>
              </a:rPr>
              <a:t>services available</a:t>
            </a:r>
            <a:r>
              <a:rPr lang="en-US" sz="2200" dirty="0">
                <a:solidFill>
                  <a:srgbClr val="FFFF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5" y="2122714"/>
            <a:ext cx="54864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i="1" dirty="0">
                <a:solidFill>
                  <a:srgbClr val="FFFF00"/>
                </a:solidFill>
              </a:rPr>
              <a:t>Law of </a:t>
            </a:r>
            <a:r>
              <a:rPr lang="en-US" sz="2200" b="1" i="1" dirty="0" smtClean="0">
                <a:solidFill>
                  <a:srgbClr val="FFFF00"/>
                </a:solidFill>
              </a:rPr>
              <a:t>Supply</a:t>
            </a:r>
            <a:r>
              <a:rPr lang="en-US" sz="2200" dirty="0" smtClean="0">
                <a:solidFill>
                  <a:srgbClr val="FFFF00"/>
                </a:solidFill>
              </a:rPr>
              <a:t> is</a:t>
            </a:r>
            <a:r>
              <a:rPr lang="en-US" sz="2200" b="1" i="1" dirty="0" smtClean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the principle that suppliers will produce larger quantities of goods at higher prices.  Ex. If a price of a good increases, firms will produce more to earn extra revenue and new firms will enter into the market.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5715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FFFF00"/>
                </a:solidFill>
              </a:rPr>
              <a:t>Supply </a:t>
            </a:r>
            <a:r>
              <a:rPr lang="en-US" sz="2200" b="1" i="1" dirty="0" smtClean="0">
                <a:solidFill>
                  <a:srgbClr val="FFFF00"/>
                </a:solidFill>
              </a:rPr>
              <a:t>schedule</a:t>
            </a:r>
            <a:r>
              <a:rPr lang="en-US" sz="2200" dirty="0" smtClean="0">
                <a:solidFill>
                  <a:srgbClr val="FFFF00"/>
                </a:solidFill>
              </a:rPr>
              <a:t> is a chart </a:t>
            </a:r>
            <a:r>
              <a:rPr lang="en-US" sz="2200" dirty="0">
                <a:solidFill>
                  <a:srgbClr val="FFFF00"/>
                </a:solidFill>
              </a:rPr>
              <a:t>that lists how much of a good a individual </a:t>
            </a:r>
            <a:r>
              <a:rPr lang="en-US" sz="2200" dirty="0" smtClean="0">
                <a:solidFill>
                  <a:srgbClr val="FFFF00"/>
                </a:solidFill>
              </a:rPr>
              <a:t>supplier will </a:t>
            </a:r>
            <a:r>
              <a:rPr lang="en-US" sz="2200" dirty="0">
                <a:solidFill>
                  <a:srgbClr val="FFFF00"/>
                </a:solidFill>
              </a:rPr>
              <a:t>offer at different prices.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47800"/>
            <a:ext cx="4191000" cy="4343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FFFF00"/>
                </a:solidFill>
              </a:rPr>
              <a:t>Supply curve</a:t>
            </a:r>
            <a:r>
              <a:rPr lang="en-US" sz="2200" dirty="0">
                <a:solidFill>
                  <a:srgbClr val="FFFF00"/>
                </a:solidFill>
              </a:rPr>
              <a:t>- a graph that shows the quantity supplied of a good at different prices. </a:t>
            </a:r>
            <a:r>
              <a:rPr lang="en-US" sz="2200" dirty="0" smtClean="0">
                <a:solidFill>
                  <a:srgbClr val="FFFF00"/>
                </a:solidFill>
              </a:rPr>
              <a:t>The line always </a:t>
            </a:r>
            <a:r>
              <a:rPr lang="en-US" sz="2200" dirty="0">
                <a:solidFill>
                  <a:srgbClr val="FFFF00"/>
                </a:solidFill>
              </a:rPr>
              <a:t>rises from left to right.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4572000" cy="48005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i="1" dirty="0" smtClean="0">
                <a:solidFill>
                  <a:srgbClr val="FFFF00"/>
                </a:solidFill>
              </a:rPr>
              <a:t>Market supply schedule- </a:t>
            </a:r>
            <a:r>
              <a:rPr lang="en-US" sz="2200" dirty="0" smtClean="0">
                <a:solidFill>
                  <a:srgbClr val="FFFF00"/>
                </a:solidFill>
              </a:rPr>
              <a:t>a chart that lists how much of a good all suppliers will offer at different prices.</a:t>
            </a:r>
          </a:p>
          <a:p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543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200" b="1" i="1" dirty="0">
                <a:solidFill>
                  <a:srgbClr val="FFFF00"/>
                </a:solidFill>
              </a:rPr>
              <a:t>Market supply curve- </a:t>
            </a:r>
            <a:r>
              <a:rPr lang="en-US" sz="2200" dirty="0">
                <a:solidFill>
                  <a:srgbClr val="FFFF00"/>
                </a:solidFill>
              </a:rPr>
              <a:t>a graph of the quantity supplied of a good by all suppliers at different prices.</a:t>
            </a:r>
          </a:p>
        </p:txBody>
      </p:sp>
    </p:spTree>
    <p:extLst>
      <p:ext uri="{BB962C8B-B14F-4D97-AF65-F5344CB8AC3E}">
        <p14:creationId xmlns:p14="http://schemas.microsoft.com/office/powerpoint/2010/main" val="3984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200" b="1" i="1" dirty="0">
                <a:solidFill>
                  <a:srgbClr val="FFFF00"/>
                </a:solidFill>
              </a:rPr>
              <a:t>Supply elasticity</a:t>
            </a:r>
            <a:r>
              <a:rPr lang="en-US" sz="2200" dirty="0">
                <a:solidFill>
                  <a:srgbClr val="FFFF00"/>
                </a:solidFill>
              </a:rPr>
              <a:t>- is the measurement of the effect of price change on the amount of a product that a supplier makes.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If a products price increases and supply increases quickly than it has elastic supply</a:t>
            </a:r>
          </a:p>
        </p:txBody>
      </p:sp>
    </p:spTree>
    <p:extLst>
      <p:ext uri="{BB962C8B-B14F-4D97-AF65-F5344CB8AC3E}">
        <p14:creationId xmlns:p14="http://schemas.microsoft.com/office/powerpoint/2010/main" val="10104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142</TotalTime>
  <Words>601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Chapter 5</vt:lpstr>
      <vt:lpstr>PowerPoint Presentation</vt:lpstr>
      <vt:lpstr>Understanding Supply</vt:lpstr>
      <vt:lpstr>Understanding supply</vt:lpstr>
      <vt:lpstr>Understanding supply</vt:lpstr>
      <vt:lpstr>Understanding supply</vt:lpstr>
      <vt:lpstr>Understanding supply</vt:lpstr>
      <vt:lpstr>Understanding supply</vt:lpstr>
      <vt:lpstr>Understanding supply</vt:lpstr>
      <vt:lpstr>Understanding supply</vt:lpstr>
      <vt:lpstr>Chapter 5</vt:lpstr>
      <vt:lpstr>Cost of Production</vt:lpstr>
      <vt:lpstr>Cost of production</vt:lpstr>
      <vt:lpstr>Cost of Production</vt:lpstr>
      <vt:lpstr>Cost of Production</vt:lpstr>
      <vt:lpstr>Chapter 5</vt:lpstr>
      <vt:lpstr>Changes in Supply</vt:lpstr>
      <vt:lpstr>Changes in supply</vt:lpstr>
      <vt:lpstr>Changes in supply</vt:lpstr>
      <vt:lpstr>Changes in supply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Akt163</dc:creator>
  <cp:lastModifiedBy>CODY JACOBSEN</cp:lastModifiedBy>
  <cp:revision>11</cp:revision>
  <dcterms:created xsi:type="dcterms:W3CDTF">2014-02-18T07:15:18Z</dcterms:created>
  <dcterms:modified xsi:type="dcterms:W3CDTF">2014-08-05T18:01:12Z</dcterms:modified>
</cp:coreProperties>
</file>